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5" r:id="rId3"/>
    <p:sldId id="279" r:id="rId4"/>
    <p:sldId id="276" r:id="rId5"/>
    <p:sldId id="278" r:id="rId6"/>
    <p:sldId id="280" r:id="rId7"/>
    <p:sldId id="277" r:id="rId8"/>
    <p:sldId id="281" r:id="rId9"/>
    <p:sldId id="282" r:id="rId10"/>
    <p:sldId id="258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73" r:id="rId21"/>
    <p:sldId id="272" r:id="rId22"/>
    <p:sldId id="267" r:id="rId23"/>
    <p:sldId id="268" r:id="rId24"/>
    <p:sldId id="269" r:id="rId25"/>
    <p:sldId id="270" r:id="rId26"/>
    <p:sldId id="271" r:id="rId27"/>
    <p:sldId id="274" r:id="rId28"/>
    <p:sldId id="28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75613-ABF0-4D34-9D15-E198E0870B02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B7567-EA33-4CB8-8039-7FAA3A7EE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05F2D0-ACB2-46CF-B976-01ACB05378E4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B7567-EA33-4CB8-8039-7FAA3A7EE4B5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67951D-CE6C-4ABF-812D-648B82AE56C0}" type="datetimeFigureOut">
              <a:rPr lang="el-GR" smtClean="0"/>
              <a:pPr/>
              <a:t>1/5/2020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C6684F-16CB-452C-B5DF-CF07BF2597F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DG7qIquYGvqisbr1tw40_TblHAxwZx7He-rKKiWWiUo/edit?usp=shari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creator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andrazapruder.com/dispatches?fbclid=IwAR0DsoOjZAvtIvREgLmq1U4VE9i2KXnM2KbxGFbtf-lRlQZ2otpI6BAlsx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alialoutrianaki@yahoo.g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valialoutrianaki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8139680" cy="1828800"/>
          </a:xfrm>
        </p:spPr>
        <p:txBody>
          <a:bodyPr>
            <a:noAutofit/>
          </a:bodyPr>
          <a:lstStyle/>
          <a:p>
            <a:pPr algn="ctr"/>
            <a:r>
              <a:rPr lang="el-GR" sz="4000" dirty="0" smtClean="0"/>
              <a:t>Πρακτικές συμμετοχικής αλληλεπίδρασης στην εξ αποστάσεως εκπαίδευση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30-4-2020@ΖΟΟΜ </a:t>
            </a:r>
            <a:endParaRPr lang="el-G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7638672" cy="832056"/>
          </a:xfrm>
        </p:spPr>
        <p:txBody>
          <a:bodyPr>
            <a:normAutofit/>
          </a:bodyPr>
          <a:lstStyle/>
          <a:p>
            <a:pPr algn="ctr"/>
            <a:r>
              <a:rPr lang="el-GR" sz="2000" b="1" i="1" dirty="0" smtClean="0"/>
              <a:t>Αλεξάνδρα Κουλουμπαρίτση </a:t>
            </a:r>
            <a:br>
              <a:rPr lang="el-GR" sz="2000" b="1" i="1" dirty="0" smtClean="0"/>
            </a:br>
            <a:r>
              <a:rPr lang="el-GR" sz="2000" b="1" i="1" dirty="0" smtClean="0"/>
              <a:t>Βάλια Λουτριανάκη</a:t>
            </a:r>
            <a:endParaRPr lang="el-GR" sz="2000" b="1" i="1" dirty="0"/>
          </a:p>
        </p:txBody>
      </p:sp>
      <p:pic>
        <p:nvPicPr>
          <p:cNvPr id="4" name="Picture 3" descr="LOGO-ENOSI RITORIK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0"/>
            <a:ext cx="3528392" cy="2020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9671" r="32453" b="11728"/>
          <a:stretch>
            <a:fillRect/>
          </a:stretch>
        </p:blipFill>
        <p:spPr bwMode="auto">
          <a:xfrm>
            <a:off x="0" y="1196752"/>
            <a:ext cx="9144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9259" r="25382" b="11523"/>
          <a:stretch>
            <a:fillRect/>
          </a:stretch>
        </p:blipFill>
        <p:spPr bwMode="auto">
          <a:xfrm>
            <a:off x="0" y="764704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15790" r="24918" b="12348"/>
          <a:stretch>
            <a:fillRect/>
          </a:stretch>
        </p:blipFill>
        <p:spPr bwMode="auto">
          <a:xfrm>
            <a:off x="0" y="1124744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φυλακή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λαχτάρα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404664"/>
            <a:ext cx="2520280" cy="1800200"/>
          </a:xfrm>
          <a:prstGeom prst="cloudCallout">
            <a:avLst>
              <a:gd name="adj1" fmla="val 13250"/>
              <a:gd name="adj2" fmla="val 101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Κι εγώ θέλω να πάς...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itchFamily="66" charset="0"/>
              </a:rPr>
              <a:t>(δες το αλλιώς...)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6336" t="9665" r="16987" b="11408"/>
          <a:stretch>
            <a:fillRect/>
          </a:stretch>
        </p:blipFill>
        <p:spPr bwMode="auto">
          <a:xfrm>
            <a:off x="0" y="908720"/>
            <a:ext cx="9143999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024" y="885488"/>
            <a:ext cx="8784976" cy="65973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sz="3100" i="1" dirty="0" smtClean="0"/>
              <a:t>α) Ποιες </a:t>
            </a:r>
            <a:r>
              <a:rPr lang="el-GR" sz="3100" b="1" i="1" dirty="0" smtClean="0"/>
              <a:t>σκέψεις/συναισθήματα</a:t>
            </a:r>
            <a:r>
              <a:rPr lang="el-GR" sz="3100" i="1" dirty="0" smtClean="0"/>
              <a:t> σας γεννά αυτή η εικόνα;</a:t>
            </a:r>
          </a:p>
          <a:p>
            <a:pPr>
              <a:buNone/>
            </a:pPr>
            <a:r>
              <a:rPr lang="el-GR" sz="3100" i="1" dirty="0" smtClean="0"/>
              <a:t>β) Χρησιμοποιήστε τις λέξεις που έγραψαν όλοι για να </a:t>
            </a:r>
            <a:r>
              <a:rPr lang="el-GR" sz="3100" b="1" i="1" dirty="0" smtClean="0"/>
              <a:t>περιγράψετε</a:t>
            </a:r>
            <a:r>
              <a:rPr lang="el-GR" sz="3100" i="1" dirty="0" smtClean="0"/>
              <a:t> την εικόνα / να </a:t>
            </a:r>
            <a:r>
              <a:rPr lang="el-GR" sz="3100" b="1" i="1" dirty="0" smtClean="0"/>
              <a:t>αφηγηθείτε</a:t>
            </a:r>
            <a:r>
              <a:rPr lang="el-GR" sz="3100" i="1" dirty="0" smtClean="0"/>
              <a:t> την ιστορία. </a:t>
            </a:r>
            <a:endParaRPr lang="en-US" sz="3100" i="1" dirty="0" smtClean="0"/>
          </a:p>
          <a:p>
            <a:pPr>
              <a:buNone/>
            </a:pPr>
            <a:r>
              <a:rPr lang="el-GR" sz="3100" i="1" dirty="0" smtClean="0"/>
              <a:t>γ) </a:t>
            </a:r>
            <a:r>
              <a:rPr lang="el-GR" sz="3100" b="1" i="1" dirty="0" smtClean="0"/>
              <a:t>Γεμίστε</a:t>
            </a:r>
            <a:r>
              <a:rPr lang="el-GR" sz="3100" i="1" dirty="0" smtClean="0"/>
              <a:t> την εικόνα με πρόσωπα. Τι κάνουν; Τι λένε; Ποιας ιστορίας η εικόνα θα μπορούσε να είναι μέρος;</a:t>
            </a:r>
          </a:p>
          <a:p>
            <a:pPr>
              <a:buNone/>
            </a:pPr>
            <a:r>
              <a:rPr lang="el-GR" sz="3100" i="1" dirty="0" smtClean="0"/>
              <a:t>δ) Είσαστε </a:t>
            </a:r>
            <a:r>
              <a:rPr lang="el-GR" sz="3100" b="1" i="1" dirty="0" smtClean="0"/>
              <a:t>δημοσιογράφοι</a:t>
            </a:r>
            <a:r>
              <a:rPr lang="el-GR" sz="3100" i="1" dirty="0" smtClean="0"/>
              <a:t> και θέλετε να γράψετε ένα άρθρο για την παραπάνω οικογένεια. Ποιες ερωτήσεις θα ετοιμάζατε για τη </a:t>
            </a:r>
            <a:r>
              <a:rPr lang="el-GR" sz="3100" b="1" i="1" dirty="0" smtClean="0"/>
              <a:t>συνέντευξη</a:t>
            </a:r>
            <a:r>
              <a:rPr lang="el-GR" sz="3100" i="1" dirty="0" smtClean="0"/>
              <a:t>; </a:t>
            </a:r>
            <a:endParaRPr lang="el-GR" sz="3100" dirty="0" smtClean="0"/>
          </a:p>
          <a:p>
            <a:pPr>
              <a:buNone/>
            </a:pPr>
            <a:r>
              <a:rPr lang="el-GR" sz="3100" i="1" dirty="0" smtClean="0"/>
              <a:t>ε) Σε ποιο </a:t>
            </a:r>
            <a:r>
              <a:rPr lang="el-GR" sz="3100" b="1" i="1" dirty="0" smtClean="0"/>
              <a:t>σημείο</a:t>
            </a:r>
            <a:r>
              <a:rPr lang="el-GR" sz="3100" i="1" dirty="0" smtClean="0"/>
              <a:t> της φωτογραφίας θα ήθελες να βρίσκεσαι; Γιατί;</a:t>
            </a:r>
          </a:p>
          <a:p>
            <a:pPr>
              <a:buNone/>
            </a:pPr>
            <a:r>
              <a:rPr lang="el-GR" sz="3100" i="1" dirty="0" smtClean="0"/>
              <a:t>ζ) Σε </a:t>
            </a:r>
            <a:r>
              <a:rPr lang="el-GR" sz="3100" b="1" i="1" dirty="0" smtClean="0"/>
              <a:t>εκφράζει</a:t>
            </a:r>
            <a:r>
              <a:rPr lang="el-GR" sz="3100" i="1" dirty="0" smtClean="0"/>
              <a:t> το σκίτσο; Τοποθέτησε το όνομά σου </a:t>
            </a:r>
            <a:r>
              <a:rPr lang="el-GR" sz="3100" b="1" i="1" dirty="0" smtClean="0"/>
              <a:t>κοντά ή πιο μακριά </a:t>
            </a:r>
            <a:r>
              <a:rPr lang="el-GR" sz="3100" i="1" dirty="0" smtClean="0"/>
              <a:t>από τον μαθητή ανάλογα με το πόσο σε εκφράζει η άποψή του. Σημείωσε τα συναισθήματα. </a:t>
            </a:r>
          </a:p>
          <a:p>
            <a:pPr>
              <a:buNone/>
            </a:pPr>
            <a:r>
              <a:rPr lang="el-GR" sz="3100" i="1" dirty="0" smtClean="0"/>
              <a:t>η) Και αν στην ίδια εικόνα ήταν άλλα τα πρόσωπα; Ποια θα μπορούσαν να είναι;</a:t>
            </a:r>
          </a:p>
          <a:p>
            <a:pPr>
              <a:buNone/>
            </a:pPr>
            <a:r>
              <a:rPr lang="el-GR" sz="3100" i="1" dirty="0" smtClean="0"/>
              <a:t>θ) </a:t>
            </a:r>
            <a:r>
              <a:rPr lang="el-GR" sz="3100" b="1" i="1" dirty="0" smtClean="0"/>
              <a:t>Συμπλήρωσε</a:t>
            </a:r>
            <a:r>
              <a:rPr lang="el-GR" sz="3100" i="1" dirty="0" smtClean="0"/>
              <a:t> τη φράση του μαθητή με ένα ή περισσότερα , </a:t>
            </a:r>
            <a:br>
              <a:rPr lang="el-GR" sz="3100" i="1" dirty="0" smtClean="0"/>
            </a:br>
            <a:r>
              <a:rPr lang="el-GR" sz="3100" i="1" dirty="0" smtClean="0"/>
              <a:t>«… γιατί...» στο </a:t>
            </a:r>
            <a:r>
              <a:rPr lang="en-US" sz="3100" i="1" dirty="0" smtClean="0"/>
              <a:t>chat</a:t>
            </a:r>
            <a:r>
              <a:rPr lang="el-GR" sz="3100" i="1" dirty="0" smtClean="0"/>
              <a:t>.</a:t>
            </a:r>
          </a:p>
          <a:p>
            <a:pPr>
              <a:buNone/>
            </a:pPr>
            <a:r>
              <a:rPr lang="el-GR" sz="3100" i="1" dirty="0" smtClean="0"/>
              <a:t>ι) Τι θες να </a:t>
            </a:r>
            <a:r>
              <a:rPr lang="el-GR" sz="3100" b="1" i="1" dirty="0" smtClean="0"/>
              <a:t>κάνεις</a:t>
            </a:r>
            <a:r>
              <a:rPr lang="el-GR" sz="3100" i="1" dirty="0" smtClean="0"/>
              <a:t> όταν βλέπεις αυτή τη διαφήμιση; </a:t>
            </a:r>
          </a:p>
          <a:p>
            <a:pPr>
              <a:buNone/>
            </a:pPr>
            <a:r>
              <a:rPr lang="el-GR" sz="3100" i="1" dirty="0" smtClean="0"/>
              <a:t>ια) Γράψε ένα διαφορετικό προτρεπτικό </a:t>
            </a:r>
            <a:r>
              <a:rPr lang="el-GR" sz="3100" b="1" i="1" dirty="0" smtClean="0"/>
              <a:t>σύνθημα</a:t>
            </a:r>
            <a:r>
              <a:rPr lang="el-GR" sz="3100" i="1" dirty="0" smtClean="0"/>
              <a:t>.</a:t>
            </a:r>
            <a:endParaRPr lang="el-GR" sz="31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Ερωτήσεις         Δράση  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el-GR" dirty="0" smtClean="0"/>
              <a:t>Παιχνίδια ρόλων (συνέντευξη)</a:t>
            </a:r>
          </a:p>
          <a:p>
            <a:r>
              <a:rPr lang="el-GR" dirty="0" smtClean="0"/>
              <a:t>Διάλογοι (επιχειρηματολογία)</a:t>
            </a:r>
          </a:p>
          <a:p>
            <a:r>
              <a:rPr lang="el-GR" dirty="0" smtClean="0"/>
              <a:t>Μονόλογοι (διλήμματα)</a:t>
            </a:r>
          </a:p>
          <a:p>
            <a:r>
              <a:rPr lang="el-GR" dirty="0" smtClean="0"/>
              <a:t>Δημιουργική γραφή</a:t>
            </a:r>
          </a:p>
          <a:p>
            <a:r>
              <a:rPr lang="en-US" dirty="0" smtClean="0"/>
              <a:t>Debate</a:t>
            </a:r>
          </a:p>
          <a:p>
            <a:r>
              <a:rPr lang="el-GR" dirty="0" smtClean="0"/>
              <a:t>Συνεργασία και παρουσιάσεις την επόμενη φορά</a:t>
            </a:r>
          </a:p>
          <a:p>
            <a:r>
              <a:rPr lang="el-GR" dirty="0" smtClean="0"/>
              <a:t>Επιτόπια έρευνα και παρουσιάσεις από ομάδες </a:t>
            </a:r>
            <a:r>
              <a:rPr lang="en-US" dirty="0" smtClean="0"/>
              <a:t>(breakout sessions)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Right Arrow 3"/>
          <p:cNvSpPr/>
          <p:nvPr/>
        </p:nvSpPr>
        <p:spPr>
          <a:xfrm>
            <a:off x="4123364" y="764704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Επιχειρηματολογία</a:t>
            </a:r>
            <a:r>
              <a:rPr lang="el-GR" dirty="0" smtClean="0"/>
              <a:t> </a:t>
            </a:r>
            <a:r>
              <a:rPr lang="el-GR" b="1" dirty="0" smtClean="0"/>
              <a:t>και </a:t>
            </a:r>
            <a:r>
              <a:rPr lang="en-US" b="1" dirty="0" smtClean="0"/>
              <a:t>debate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dirty="0" smtClean="0"/>
              <a:t>Καταγραφή επιχειρημάτων, </a:t>
            </a:r>
            <a:r>
              <a:rPr lang="el-GR" dirty="0" smtClean="0"/>
              <a:t>εν είδει σημειώσεων, όπως τα εντοπίζουμε από κείμενο που διαβάζουμε όλοι μαζί. Κάθε φορά άλλος μαθητής καταγράφει στο </a:t>
            </a:r>
            <a:r>
              <a:rPr lang="en-US" dirty="0" err="1" smtClean="0"/>
              <a:t>google</a:t>
            </a:r>
            <a:r>
              <a:rPr lang="en-US" dirty="0" smtClean="0"/>
              <a:t> doc</a:t>
            </a:r>
            <a:r>
              <a:rPr lang="el-GR" dirty="0" smtClean="0"/>
              <a:t>, που το βλέπουμε όλοι. </a:t>
            </a:r>
          </a:p>
          <a:p>
            <a:pPr lvl="0"/>
            <a:r>
              <a:rPr lang="el-GR" dirty="0" smtClean="0"/>
              <a:t>Δύο στήλες σε ένα ανοικτό </a:t>
            </a:r>
            <a:r>
              <a:rPr lang="en-US" dirty="0" err="1" smtClean="0"/>
              <a:t>google</a:t>
            </a:r>
            <a:r>
              <a:rPr lang="en-US" dirty="0" smtClean="0"/>
              <a:t> doc</a:t>
            </a:r>
            <a:r>
              <a:rPr lang="el-GR" dirty="0" smtClean="0"/>
              <a:t>. Σε ορισμένο χρόνο (π.χ. 3 λεπτά) </a:t>
            </a:r>
            <a:r>
              <a:rPr lang="el-GR" b="1" dirty="0" smtClean="0"/>
              <a:t>γράφουν όλοι την άποψή τους και τη δικαιολογούν. </a:t>
            </a:r>
            <a:r>
              <a:rPr lang="el-GR" dirty="0" smtClean="0"/>
              <a:t>Αν γράφουν μόνο οι 2 ομάδες (των 3 ατόμων), οι υπόλοιποι συμπληρώνουν ή βάζουν το βελάκι με το όνομά τους δίπλα στο επιχείρημα που τους πείθει περισσότερο.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22624" t="7234" r="9476" b="21277"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lvl="0"/>
            <a:r>
              <a:rPr lang="el-GR" dirty="0" smtClean="0"/>
              <a:t>Χωριζόμαστε σε ομάδες σε </a:t>
            </a:r>
            <a:r>
              <a:rPr lang="en-US" dirty="0" smtClean="0"/>
              <a:t>breakout sessions</a:t>
            </a:r>
            <a:r>
              <a:rPr lang="el-GR" dirty="0" smtClean="0"/>
              <a:t> και συζητάμε το θέμα. Επιστρέφουμε και κάθε ομάδα παρουσιάζει τα συμπεράσματά της. </a:t>
            </a:r>
            <a:r>
              <a:rPr lang="el-GR" b="1" dirty="0" smtClean="0"/>
              <a:t>Ένα άτομο από κάθε ομάδα (6 ομάδες συνολικά) λαμβάνει μέρος στο </a:t>
            </a:r>
            <a:r>
              <a:rPr lang="en-US" b="1" dirty="0" smtClean="0"/>
              <a:t>debate</a:t>
            </a:r>
            <a:r>
              <a:rPr lang="el-GR" b="1" dirty="0" smtClean="0"/>
              <a:t>.</a:t>
            </a:r>
          </a:p>
          <a:p>
            <a:pPr lvl="0"/>
            <a:r>
              <a:rPr lang="el-GR" dirty="0" smtClean="0"/>
              <a:t>Ένα θέμα αποτυπωμένο σε μια εικόνα που προκαλεί σκέψη ή σε δύο εικόνες που εκφράζουν τις δύο αντικρουόμενες απόψεις</a:t>
            </a:r>
          </a:p>
          <a:p>
            <a:r>
              <a:rPr lang="el-GR" i="1" dirty="0" smtClean="0"/>
              <a:t>Α΄ Γυμνασίου – Χορηγοί και Ολυμπιακοί Αγώνες (Γλώσσα-Ιστορία)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89120"/>
          </a:xfrm>
        </p:spPr>
        <p:txBody>
          <a:bodyPr/>
          <a:lstStyle/>
          <a:p>
            <a:pPr lvl="0"/>
            <a:r>
              <a:rPr lang="el-GR" sz="24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Α΄ Γυμνασίου – Χορηγοί και Ολυμπιακοί Αγώνες (Γλώσσα-Ιστορία)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3" cstate="print"/>
          <a:srcRect l="10948" t="25105" r="29143" b="24678"/>
          <a:stretch>
            <a:fillRect/>
          </a:stretch>
        </p:blipFill>
        <p:spPr bwMode="auto">
          <a:xfrm>
            <a:off x="-180528" y="1772816"/>
            <a:ext cx="472673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11" descr="αγώνε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535" y="2996952"/>
            <a:ext cx="474127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75440"/>
            <a:ext cx="8964488" cy="55892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Από το </a:t>
            </a:r>
            <a:r>
              <a:rPr lang="el-GR" b="1" dirty="0" smtClean="0"/>
              <a:t>2006</a:t>
            </a:r>
            <a:r>
              <a:rPr lang="el-GR" dirty="0" smtClean="0"/>
              <a:t>:</a:t>
            </a:r>
          </a:p>
          <a:p>
            <a:r>
              <a:rPr lang="el-GR" b="1" dirty="0" smtClean="0"/>
              <a:t>Δίκτυο</a:t>
            </a:r>
            <a:r>
              <a:rPr lang="el-GR" dirty="0" smtClean="0"/>
              <a:t> μαχόμενων εκπαιδευτικών με πίστη στη βιωματική εκπαίδευση</a:t>
            </a:r>
          </a:p>
          <a:p>
            <a:r>
              <a:rPr lang="el-GR" b="1" dirty="0" smtClean="0"/>
              <a:t>Στόχος:</a:t>
            </a:r>
            <a:r>
              <a:rPr lang="el-GR" dirty="0" smtClean="0"/>
              <a:t> η προαγωγή της ρητορικής παιδείας ως ολοκληρωμένης μεθόδου καλλιέργειας  δεξιοτήτων ζωής και μάλιστα των επικοινωνιακών, της κριτικής και δημιουργικής σκέψης και της δημοκρατικής συνείδησης </a:t>
            </a:r>
            <a:r>
              <a:rPr lang="el-GR" b="1" dirty="0" smtClean="0">
                <a:solidFill>
                  <a:srgbClr val="002060"/>
                </a:solidFill>
              </a:rPr>
              <a:t>(ΛΟΓΟΣ-ΣΚΕΨΗ-ΔΡΑΣΗ)</a:t>
            </a:r>
          </a:p>
          <a:p>
            <a:r>
              <a:rPr lang="el-GR" b="1" dirty="0" smtClean="0"/>
              <a:t>Κοινότητα πρακτικής και μάθησης: </a:t>
            </a:r>
            <a:r>
              <a:rPr lang="el-GR" b="1" dirty="0" smtClean="0">
                <a:solidFill>
                  <a:srgbClr val="002060"/>
                </a:solidFill>
              </a:rPr>
              <a:t>Ρητορική Ομάδα Εκπαιδευτικών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&gt;1.500 ώρες </a:t>
            </a:r>
            <a:r>
              <a:rPr lang="el-GR" dirty="0" smtClean="0">
                <a:solidFill>
                  <a:srgbClr val="C00000"/>
                </a:solidFill>
              </a:rPr>
              <a:t>εθελοντικών επιμορφώσεων για</a:t>
            </a:r>
            <a:r>
              <a:rPr lang="el-GR" b="1" dirty="0" smtClean="0">
                <a:solidFill>
                  <a:srgbClr val="C00000"/>
                </a:solidFill>
              </a:rPr>
              <a:t> &gt;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r>
              <a:rPr lang="el-GR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el-GR" b="1" dirty="0" smtClean="0">
                <a:solidFill>
                  <a:srgbClr val="C00000"/>
                </a:solidFill>
              </a:rPr>
              <a:t>00 </a:t>
            </a:r>
            <a:r>
              <a:rPr lang="el-GR" dirty="0" smtClean="0">
                <a:solidFill>
                  <a:srgbClr val="C00000"/>
                </a:solidFill>
              </a:rPr>
              <a:t>εκπαιδευτικούς</a:t>
            </a:r>
          </a:p>
          <a:p>
            <a:r>
              <a:rPr lang="el-GR" b="1" dirty="0" smtClean="0"/>
              <a:t>Συνεργασίες</a:t>
            </a:r>
            <a:r>
              <a:rPr lang="el-GR" dirty="0" smtClean="0"/>
              <a:t> με συντονιστές εκπαίδευσης, υπεύθυνους καινοτόμων προγραμμάτων, μουσεία, σχολεία, πολιτιστικούς φορείς..., «Άφιξις» -Δίκες, Παν. Αθηνών, Πελοποννήσου, Κρήτης, Ρητορικό Όμιλο Φιλοσοφικής...</a:t>
            </a:r>
          </a:p>
          <a:p>
            <a:r>
              <a:rPr lang="el-GR" b="1" dirty="0" smtClean="0"/>
              <a:t>Πανελλήνιες Συναντήσεις Ρητορικών Ομίλων, Επιμορφώσεις, διημερίδες, αγώνες, θερινές κατασκηνώσεις ρητορικής και δημοκρατίας για εφήβους και φοιτητές, </a:t>
            </a:r>
            <a:r>
              <a:rPr lang="en-US" b="1" dirty="0" err="1" smtClean="0"/>
              <a:t>SCHOOLab</a:t>
            </a:r>
            <a:r>
              <a:rPr lang="en-US" b="1" dirty="0" smtClean="0"/>
              <a:t> Live, </a:t>
            </a:r>
            <a:r>
              <a:rPr lang="el-GR" b="1" dirty="0" smtClean="0"/>
              <a:t>παραγωγή υλικού, σχεδιασμός εργαστηρίων δεξιοτήτων</a:t>
            </a:r>
          </a:p>
          <a:p>
            <a:pPr algn="ctr">
              <a:buNone/>
            </a:pPr>
            <a:r>
              <a:rPr lang="en-US" sz="2100" b="1" u="sng" dirty="0" smtClean="0">
                <a:solidFill>
                  <a:srgbClr val="C00000"/>
                </a:solidFill>
              </a:rPr>
              <a:t>www.rhetoricedu.com </a:t>
            </a:r>
            <a:endParaRPr lang="el-GR" sz="2100" b="1" u="sng" dirty="0">
              <a:solidFill>
                <a:srgbClr val="C00000"/>
              </a:solidFill>
            </a:endParaRPr>
          </a:p>
        </p:txBody>
      </p:sp>
      <p:pic>
        <p:nvPicPr>
          <p:cNvPr id="4" name="Picture 3" descr="LOGO-ENOSI RITORIK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2676" y="0"/>
            <a:ext cx="2467087" cy="1412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el-GR" b="1" dirty="0" smtClean="0"/>
              <a:t>Παιχνίδια επιχειρηματολογίας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Ανακριτική καρέκλα</a:t>
            </a:r>
          </a:p>
          <a:p>
            <a:r>
              <a:rPr lang="el-GR" dirty="0" smtClean="0"/>
              <a:t>Γραμμή παραγωγής επιχειρημάτων</a:t>
            </a:r>
          </a:p>
          <a:p>
            <a:r>
              <a:rPr lang="el-GR" dirty="0" smtClean="0"/>
              <a:t>Επιχειρήματα με μία λέξη (σε 1 Α4 με χοντρό μαρκαδόρο)</a:t>
            </a:r>
          </a:p>
          <a:p>
            <a:r>
              <a:rPr lang="el-GR" dirty="0" smtClean="0"/>
              <a:t>Γιατί;</a:t>
            </a:r>
          </a:p>
          <a:p>
            <a:r>
              <a:rPr lang="el-GR" dirty="0" smtClean="0"/>
              <a:t>Η εικόνα ως επιχείρημα</a:t>
            </a:r>
          </a:p>
          <a:p>
            <a:r>
              <a:rPr lang="el-GR" dirty="0" smtClean="0"/>
              <a:t>Η άποψή μου (σε κύκλο)</a:t>
            </a:r>
          </a:p>
          <a:p>
            <a:r>
              <a:rPr lang="el-GR" dirty="0" smtClean="0"/>
              <a:t>Ακραίες απόψεις (με αιτιολόγηση και Συμφωνώ-Διαφωνώ)</a:t>
            </a:r>
          </a:p>
          <a:p>
            <a:r>
              <a:rPr lang="el-GR" dirty="0" smtClean="0"/>
              <a:t>4-</a:t>
            </a:r>
            <a:r>
              <a:rPr lang="en-US" dirty="0" smtClean="0"/>
              <a:t>corner  debate 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  κ.ά.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el-GR" b="1" dirty="0" smtClean="0"/>
              <a:t>Λεκτικοί αυτοσχεδιασμοί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b="1" dirty="0" smtClean="0"/>
              <a:t>Λεξιλογικός Πίνακας </a:t>
            </a:r>
            <a:r>
              <a:rPr lang="el-GR" dirty="0" smtClean="0"/>
              <a:t>ή οι </a:t>
            </a:r>
            <a:r>
              <a:rPr lang="el-GR" b="1" dirty="0" smtClean="0"/>
              <a:t>λέξεις της ομάδας </a:t>
            </a:r>
            <a:r>
              <a:rPr lang="el-GR" dirty="0" smtClean="0"/>
              <a:t>ή  γίνονται </a:t>
            </a:r>
            <a:r>
              <a:rPr lang="el-GR" b="1" dirty="0" smtClean="0"/>
              <a:t>διάλογος.</a:t>
            </a:r>
          </a:p>
          <a:p>
            <a:r>
              <a:rPr lang="el-GR" b="1" dirty="0" smtClean="0"/>
              <a:t>Συζήτηση με την αλφαβήτα</a:t>
            </a:r>
          </a:p>
          <a:p>
            <a:r>
              <a:rPr lang="el-GR" b="1" dirty="0" smtClean="0"/>
              <a:t>Πάρε τη λέξη μου</a:t>
            </a:r>
          </a:p>
          <a:p>
            <a:r>
              <a:rPr lang="el-GR" b="1" dirty="0" smtClean="0"/>
              <a:t>Αλυσιδωτή ιστορία</a:t>
            </a:r>
          </a:p>
          <a:p>
            <a:r>
              <a:rPr lang="el-GR" b="1" dirty="0" smtClean="0"/>
              <a:t>Ιστορία με συγκεκριμένη αρχή / τέλος</a:t>
            </a:r>
          </a:p>
          <a:p>
            <a:r>
              <a:rPr lang="el-GR" b="1" dirty="0" smtClean="0"/>
              <a:t>Λέξεις σε άλλο περιβάλλον </a:t>
            </a:r>
            <a:r>
              <a:rPr lang="el-GR" dirty="0" smtClean="0"/>
              <a:t>(π.χ. Πόλεμος – Ειρήνη)</a:t>
            </a:r>
          </a:p>
          <a:p>
            <a:r>
              <a:rPr lang="el-GR" b="1" dirty="0" smtClean="0"/>
              <a:t>Διάλογος μόνο με ρήματα / επίθετα / επιρρήματα...</a:t>
            </a:r>
          </a:p>
          <a:p>
            <a:r>
              <a:rPr lang="en-US" b="1" dirty="0" smtClean="0"/>
              <a:t>Taboo! </a:t>
            </a:r>
            <a:r>
              <a:rPr lang="en-US" dirty="0" smtClean="0"/>
              <a:t>(</a:t>
            </a:r>
            <a:r>
              <a:rPr lang="el-GR" dirty="0" smtClean="0"/>
              <a:t>σε Α4 οι λέξεις με μαρκαδόρο) – και για συγκεκριμένο θέμα, π.χ. «Δικαιώματα»</a:t>
            </a:r>
          </a:p>
          <a:p>
            <a:endParaRPr lang="el-GR" dirty="0" smtClean="0"/>
          </a:p>
          <a:p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Δημοσκοπήσεις - </a:t>
            </a:r>
            <a:r>
              <a:rPr lang="en-US" b="1" dirty="0" smtClean="0"/>
              <a:t>polls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4968552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E</a:t>
            </a:r>
            <a:r>
              <a:rPr lang="el-GR" dirty="0" smtClean="0"/>
              <a:t>ρωτήσεις ως αφόρμηση στην αρχή ή ανασκόπηση στο τέλος του μαθήματος. </a:t>
            </a:r>
          </a:p>
          <a:p>
            <a:pPr lvl="0"/>
            <a:r>
              <a:rPr lang="el-GR" dirty="0" smtClean="0"/>
              <a:t>Ποια λέξη ή φράση μας έμεινε στο μυαλό και γιατί.</a:t>
            </a:r>
          </a:p>
          <a:p>
            <a:pPr lvl="0"/>
            <a:r>
              <a:rPr lang="el-GR" dirty="0" smtClean="0"/>
              <a:t>Τι θα συμβουλεύατε τον ήρωα σε αυτήν τη δύσκολη στιγμή;</a:t>
            </a:r>
          </a:p>
          <a:p>
            <a:pPr lvl="0"/>
            <a:r>
              <a:rPr lang="el-GR" dirty="0" smtClean="0"/>
              <a:t>Τι περιμένετε να συμβεί στη συνέχεια;</a:t>
            </a:r>
          </a:p>
          <a:p>
            <a:pPr lvl="0"/>
            <a:r>
              <a:rPr lang="el-GR" dirty="0" smtClean="0"/>
              <a:t>Φιλοσοφία – αξίες προς συζήτηση</a:t>
            </a:r>
          </a:p>
          <a:p>
            <a:pPr lvl="0"/>
            <a:r>
              <a:rPr lang="el-GR" dirty="0" smtClean="0"/>
              <a:t>Ορισμοί</a:t>
            </a:r>
          </a:p>
          <a:p>
            <a:pPr lvl="0"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72219" t="7501" b="8829"/>
          <a:stretch>
            <a:fillRect/>
          </a:stretch>
        </p:blipFill>
        <p:spPr bwMode="auto">
          <a:xfrm>
            <a:off x="5529386" y="404664"/>
            <a:ext cx="361461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72219" t="4547" b="7501"/>
          <a:stretch>
            <a:fillRect/>
          </a:stretch>
        </p:blipFill>
        <p:spPr bwMode="auto">
          <a:xfrm>
            <a:off x="395536" y="0"/>
            <a:ext cx="3720594" cy="66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-30000"/>
          </a:blip>
          <a:srcRect l="71666" b="49188"/>
          <a:stretch>
            <a:fillRect/>
          </a:stretch>
        </p:blipFill>
        <p:spPr bwMode="auto">
          <a:xfrm>
            <a:off x="4932040" y="0"/>
            <a:ext cx="368662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>
            <a:lum bright="-40000"/>
          </a:blip>
          <a:srcRect l="72137" b="55906"/>
          <a:stretch>
            <a:fillRect/>
          </a:stretch>
        </p:blipFill>
        <p:spPr bwMode="auto">
          <a:xfrm>
            <a:off x="4932040" y="3429000"/>
            <a:ext cx="3672408" cy="322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 t="8984" r="28477" b="8984"/>
          <a:stretch>
            <a:fillRect/>
          </a:stretch>
        </p:blipFill>
        <p:spPr bwMode="auto">
          <a:xfrm>
            <a:off x="643278" y="1556792"/>
            <a:ext cx="8267360" cy="5301208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7544" y="620688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Ομαδική δημιουργική γραφή: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https://docs.google.com/document/d/1DG7qIquYGvqisbr1tw40_TblHAxwZx7He-rKKiWWiUo/edit?usp=sharing</a:t>
            </a: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l-G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hlinkClick r:id="rId3"/>
              </a:rPr>
              <a:t>https://bookcreator.com/</a:t>
            </a:r>
            <a:endParaRPr lang="el-GR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0291" t="11483" r="19758" b="3211"/>
          <a:stretch>
            <a:fillRect/>
          </a:stretch>
        </p:blipFill>
        <p:spPr bwMode="auto">
          <a:xfrm>
            <a:off x="1043608" y="1340768"/>
            <a:ext cx="68965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19643" t="16360" r="20586" b="2923"/>
          <a:stretch>
            <a:fillRect/>
          </a:stretch>
        </p:blipFill>
        <p:spPr bwMode="auto">
          <a:xfrm>
            <a:off x="0" y="-1"/>
            <a:ext cx="9144000" cy="694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63688" y="764704"/>
            <a:ext cx="5292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385898"/>
                </a:solidFill>
                <a:effectLst/>
                <a:latin typeface="Helvetica" charset="-95"/>
                <a:ea typeface="Calibri" pitchFamily="34" charset="0"/>
                <a:cs typeface="Times New Roman" pitchFamily="18" charset="0"/>
                <a:hlinkClick r:id="rId3"/>
              </a:rPr>
              <a:t>https://alexandrazapruder.com/dispatches?fbclid=IwAR0DsoOjZAvtIvREgLmq1U4VE9i2KXnM2KbxGFbtf-lRlQZ2otpI6BAlsx0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7719" r="22330"/>
          <a:stretch>
            <a:fillRect/>
          </a:stretch>
        </p:blipFill>
        <p:spPr bwMode="auto">
          <a:xfrm>
            <a:off x="323528" y="1484784"/>
            <a:ext cx="468052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 l="28970" t="35235" r="29523" b="31297"/>
          <a:stretch>
            <a:fillRect/>
          </a:stretch>
        </p:blipFill>
        <p:spPr bwMode="auto">
          <a:xfrm>
            <a:off x="5292080" y="4077072"/>
            <a:ext cx="3851920" cy="174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Writing_on_Roo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7840" y="1916832"/>
            <a:ext cx="3059832" cy="2086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419872" y="1988840"/>
            <a:ext cx="5400675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000" b="1" u="sng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Ευχαριστούμε!</a:t>
            </a:r>
            <a:endParaRPr lang="el-GR" sz="2400" b="1" i="1" dirty="0" smtClean="0">
              <a:solidFill>
                <a:schemeClr val="accent2">
                  <a:lumMod val="75000"/>
                </a:schemeClr>
              </a:solidFill>
              <a:latin typeface="+mj-lt"/>
              <a:cs typeface="+mn-cs"/>
              <a:hlinkClick r:id="rId3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+mn-cs"/>
                <a:hlinkClick r:id="rId3"/>
              </a:rPr>
              <a:t>valialoutrianaki@yahoo.gr</a:t>
            </a:r>
            <a:r>
              <a:rPr lang="en-US" sz="2400" b="1" u="sng" dirty="0" smtClean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endParaRPr lang="el-GR" sz="2800" b="1" u="sng" dirty="0">
              <a:solidFill>
                <a:srgbClr val="C00000"/>
              </a:solidFill>
              <a:latin typeface="+mj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+mj-lt"/>
                <a:cs typeface="+mn-cs"/>
                <a:hlinkClick r:id="rId4"/>
              </a:rPr>
              <a:t>www.valialoutrianaki.com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endParaRPr lang="el-GR" sz="28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l-GR" b="1" u="sng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110595" name="Picture 4" descr="https://encrypted-tbn3.gstatic.com/images?q=tbn:ANd9GcSUO5P3SqP3oUK26HQ845_IvkS2_zc3cEdjo2D1iw22Rf4Lg6Cx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060575"/>
            <a:ext cx="30765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 descr="diimeri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4261762" cy="2397241"/>
          </a:xfrm>
        </p:spPr>
      </p:pic>
      <p:pic>
        <p:nvPicPr>
          <p:cNvPr id="5" name="Picture 4" descr="korintho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3995936" cy="2405548"/>
          </a:xfrm>
          <a:prstGeom prst="rect">
            <a:avLst/>
          </a:prstGeom>
        </p:spPr>
      </p:pic>
      <p:pic>
        <p:nvPicPr>
          <p:cNvPr id="6" name="Picture 5" descr="papagos4.jpg"/>
          <p:cNvPicPr>
            <a:picLocks noChangeAspect="1"/>
          </p:cNvPicPr>
          <p:nvPr/>
        </p:nvPicPr>
        <p:blipFill>
          <a:blip r:embed="rId5" cstate="print"/>
          <a:srcRect t="38369"/>
          <a:stretch>
            <a:fillRect/>
          </a:stretch>
        </p:blipFill>
        <p:spPr>
          <a:xfrm>
            <a:off x="3851920" y="0"/>
            <a:ext cx="5292080" cy="2446155"/>
          </a:xfrm>
          <a:prstGeom prst="rect">
            <a:avLst/>
          </a:prstGeom>
        </p:spPr>
      </p:pic>
      <p:pic>
        <p:nvPicPr>
          <p:cNvPr id="7" name="Picture 6" descr="speakeas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780928"/>
            <a:ext cx="3649588" cy="3649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ΚΙΝΗΤΡΟ</a:t>
            </a:r>
          </a:p>
          <a:p>
            <a:pPr algn="ctr"/>
            <a:r>
              <a:rPr lang="el-GR" sz="36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ΣΥΜΜΕΤΟΧΗ</a:t>
            </a:r>
          </a:p>
          <a:p>
            <a:pPr algn="ctr"/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ΝΟΗΜΑΤΟΔΟΤΗΣΗ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" name="Picture 3" descr="meetin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36664"/>
            <a:ext cx="4283968" cy="2721336"/>
          </a:xfrm>
          <a:prstGeom prst="rect">
            <a:avLst/>
          </a:prstGeom>
        </p:spPr>
      </p:pic>
      <p:pic>
        <p:nvPicPr>
          <p:cNvPr id="6" name="Picture 5" descr="εξ αποστάσεω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992" y="4077072"/>
            <a:ext cx="4519008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908720"/>
            <a:ext cx="334786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  <a:latin typeface="+mj-lt"/>
              </a:rPr>
              <a:t>	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Ιδέες και προτάσεις για την ενεργό συμμετοχή των μαθητών και την καλλιέργεια των επικοινωνιακών δεξιοτήτων τους στην εξ αποστάσεως εκπαίδευση</a:t>
            </a:r>
          </a:p>
          <a:p>
            <a:pPr>
              <a:buNone/>
            </a:pPr>
            <a:endParaRPr lang="el-GR" b="1" i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None/>
            </a:pPr>
            <a:r>
              <a:rPr lang="el-GR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Βάλια Λουτριανάκη</a:t>
            </a:r>
          </a:p>
        </p:txBody>
      </p:sp>
      <p:pic>
        <p:nvPicPr>
          <p:cNvPr id="4" name="Picture 3" descr="σχολει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5715000" cy="5904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211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600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ΚΙΝΗΤΡΟ: επιλογή</a:t>
            </a:r>
          </a:p>
          <a:p>
            <a:pPr algn="ctr">
              <a:buNone/>
            </a:pPr>
            <a:r>
              <a:rPr lang="el-GR" sz="36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ΣΥΜΜΕΤΟΧΗ: ευκαιρίες</a:t>
            </a:r>
          </a:p>
          <a:p>
            <a:pPr algn="ctr">
              <a:buNone/>
            </a:pP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ΝΟΗΜΑΤΟΔΟΤΗΣΗ: ενδυνάμωση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" name="Picture 3" descr="εξ αποστάσεω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077072"/>
            <a:ext cx="4519008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Με αφορμή ένα </a:t>
            </a:r>
            <a:r>
              <a:rPr lang="el-GR" b="1" dirty="0" smtClean="0">
                <a:solidFill>
                  <a:srgbClr val="C00000"/>
                </a:solidFill>
              </a:rPr>
              <a:t>βίντεο</a:t>
            </a:r>
            <a:r>
              <a:rPr lang="el-GR" b="1" dirty="0" smtClean="0"/>
              <a:t> / μια </a:t>
            </a:r>
            <a:r>
              <a:rPr lang="el-GR" b="1" dirty="0" smtClean="0">
                <a:solidFill>
                  <a:srgbClr val="C00000"/>
                </a:solidFill>
              </a:rPr>
              <a:t>εικόνα</a:t>
            </a:r>
            <a:r>
              <a:rPr lang="el-GR" dirty="0" smtClean="0"/>
              <a:t> (χρήση </a:t>
            </a:r>
            <a:r>
              <a:rPr lang="en-US" dirty="0" smtClean="0"/>
              <a:t>chat </a:t>
            </a:r>
            <a:r>
              <a:rPr lang="el-GR" dirty="0" smtClean="0"/>
              <a:t>και </a:t>
            </a:r>
            <a:r>
              <a:rPr lang="en-US" dirty="0" smtClean="0"/>
              <a:t>share file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l-GR" dirty="0" smtClean="0"/>
          </a:p>
          <a:p>
            <a:pPr lvl="0"/>
            <a:r>
              <a:rPr lang="el-GR" dirty="0" smtClean="0"/>
              <a:t>Γράφουμε στο </a:t>
            </a:r>
            <a:r>
              <a:rPr lang="en-US" dirty="0" smtClean="0"/>
              <a:t>chat </a:t>
            </a:r>
            <a:r>
              <a:rPr lang="el-GR" dirty="0" smtClean="0"/>
              <a:t>λέξεις / φράσεις που μας έρχονται στο μυαλό κατά τη διάρκεια της προβολής ή στο τέλος. Τις διαβάζουμε δυνατά και τις συζητάμε / τις χρησιμοποιούμε για να κάνουμε αυθόρμητο λόγο ή άσκηση δημιουργικής γραφής.</a:t>
            </a:r>
          </a:p>
          <a:p>
            <a:pPr lvl="0"/>
            <a:r>
              <a:rPr lang="el-GR" dirty="0" smtClean="0"/>
              <a:t>Σε ένα συγκεκριμένο σημείο του βίντεο πατάμε </a:t>
            </a:r>
            <a:r>
              <a:rPr lang="en-US" dirty="0" smtClean="0"/>
              <a:t>pause </a:t>
            </a:r>
            <a:r>
              <a:rPr lang="el-GR" dirty="0" smtClean="0"/>
              <a:t>και όλοι μαντεύουμε στο </a:t>
            </a:r>
            <a:r>
              <a:rPr lang="en-US" dirty="0" smtClean="0"/>
              <a:t>chat </a:t>
            </a:r>
            <a:r>
              <a:rPr lang="el-GR" dirty="0" smtClean="0"/>
              <a:t>τη συνέχεια.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5252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Στέλνουμε στο </a:t>
            </a:r>
            <a:r>
              <a:rPr lang="en-US" dirty="0" smtClean="0"/>
              <a:t>chat </a:t>
            </a:r>
            <a:r>
              <a:rPr lang="el-GR" dirty="0" smtClean="0"/>
              <a:t>ένα διαφορετικό τέλος για το βίντεο – ποιο μας άρεσε περισσότερο;</a:t>
            </a:r>
          </a:p>
          <a:p>
            <a:pPr lvl="0"/>
            <a:r>
              <a:rPr lang="el-GR" dirty="0" smtClean="0"/>
              <a:t>Ανεβάζουν και μοιράζονται οι μαθητές, ως </a:t>
            </a:r>
            <a:r>
              <a:rPr lang="en-US" dirty="0" smtClean="0"/>
              <a:t>presenters</a:t>
            </a:r>
            <a:r>
              <a:rPr lang="el-GR" dirty="0" smtClean="0"/>
              <a:t>, εικόνες ή βίντεο ή κάποιον σύνδεσμο (π.χ. από άρθρο) και σχολιάζουν. </a:t>
            </a:r>
          </a:p>
          <a:p>
            <a:pPr lvl="0"/>
            <a:r>
              <a:rPr lang="el-GR" dirty="0" smtClean="0"/>
              <a:t>Αν στο βίντεο πρωταγωνιστούν πρόσωπα: τι σκέφτονται / τι λένε / τι θα αποφασίσουν; Ζωντανεύουμε με αυτοσχέδιες σκηνές (διαλόγους και μονολόγους σε ευθύ λόγο)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11895" t="28172" r="22247" b="35781"/>
          <a:stretch>
            <a:fillRect/>
          </a:stretch>
        </p:blipFill>
        <p:spPr bwMode="auto">
          <a:xfrm>
            <a:off x="251520" y="1916832"/>
            <a:ext cx="856895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864</Words>
  <Application>Microsoft Office PowerPoint</Application>
  <PresentationFormat>On-screen Show (4:3)</PresentationFormat>
  <Paragraphs>121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Πρακτικές συμμετοχικής αλληλεπίδρασης στην εξ αποστάσεως εκπαίδευση   30-4-2020@ΖΟΟΜ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Ερωτήσεις         Δράση   </vt:lpstr>
      <vt:lpstr>Επιχειρηματολογία και debate</vt:lpstr>
      <vt:lpstr>Slide 17</vt:lpstr>
      <vt:lpstr>Slide 18</vt:lpstr>
      <vt:lpstr>Slide 19</vt:lpstr>
      <vt:lpstr>Παιχνίδια επιχειρηματολογίας</vt:lpstr>
      <vt:lpstr>Λεκτικοί αυτοσχεδιασμοί</vt:lpstr>
      <vt:lpstr>Δημοσκοπήσεις - polls</vt:lpstr>
      <vt:lpstr>Slide 23</vt:lpstr>
      <vt:lpstr>Slide 24</vt:lpstr>
      <vt:lpstr>https://bookcreator.com/</vt:lpstr>
      <vt:lpstr>Slide 26</vt:lpstr>
      <vt:lpstr>Slide 27</vt:lpstr>
      <vt:lpstr>Slide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Πρακτικές συμμετοχικής αλληλεπίδρασης στην εξ αποστάσεως εκπαίδευση   30-4-2020@ΖΟΟΜ</dc:title>
  <dc:creator>Βάλια</dc:creator>
  <cp:lastModifiedBy>Βάλια</cp:lastModifiedBy>
  <cp:revision>46</cp:revision>
  <dcterms:created xsi:type="dcterms:W3CDTF">2020-04-30T13:01:48Z</dcterms:created>
  <dcterms:modified xsi:type="dcterms:W3CDTF">2020-05-01T09:05:05Z</dcterms:modified>
</cp:coreProperties>
</file>