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54" autoAdjust="0"/>
  </p:normalViewPr>
  <p:slideViewPr>
    <p:cSldViewPr>
      <p:cViewPr varScale="1">
        <p:scale>
          <a:sx n="59" d="100"/>
          <a:sy n="5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61468-B0D8-461E-B26F-9ED41DD13AF0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DE215-706E-4E7D-BAF1-D626E262647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0E223B-0040-473D-B791-B186BE53E74F}" type="slidenum">
              <a:rPr lang="el-GR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5FA017-CBA4-4B49-8FD3-901C15626CA0}" type="slidenum">
              <a:rPr lang="el-GR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C7F964-7C90-4B20-AF55-7D3036CA1C41}" type="slidenum">
              <a:rPr lang="el-GR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E215-706E-4E7D-BAF1-D626E262647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D663-B061-4535-AA58-6DF92D4F2DCD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D83F2-1BF9-418A-8769-5D52826F16B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Δημόσια ομιλία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00800" cy="1752600"/>
          </a:xfrm>
        </p:spPr>
        <p:txBody>
          <a:bodyPr/>
          <a:lstStyle/>
          <a:p>
            <a:r>
              <a:rPr lang="el-GR" b="1" i="1" dirty="0" smtClean="0">
                <a:solidFill>
                  <a:srgbClr val="00B050"/>
                </a:solidFill>
              </a:rPr>
              <a:t>«Οικοδεσπότες στις ιδέες και στα συναισθήματά μας</a:t>
            </a:r>
            <a:r>
              <a:rPr lang="el-GR" b="1" i="1" dirty="0" smtClean="0">
                <a:solidFill>
                  <a:srgbClr val="00B050"/>
                </a:solidFill>
              </a:rPr>
              <a:t>» </a:t>
            </a:r>
            <a:r>
              <a:rPr lang="el-GR" sz="1800" b="1" i="1" dirty="0" smtClean="0">
                <a:solidFill>
                  <a:srgbClr val="00B050"/>
                </a:solidFill>
              </a:rPr>
              <a:t>(Ελένη Καλλία)</a:t>
            </a:r>
            <a:endParaRPr lang="en-US" b="1" i="1" dirty="0" smtClean="0">
              <a:solidFill>
                <a:srgbClr val="00B050"/>
              </a:solidFill>
            </a:endParaRPr>
          </a:p>
        </p:txBody>
      </p:sp>
      <p:pic>
        <p:nvPicPr>
          <p:cNvPr id="4" name="Picture 3" descr="wp-20150624-005.jpg"/>
          <p:cNvPicPr>
            <a:picLocks noChangeAspect="1"/>
          </p:cNvPicPr>
          <p:nvPr/>
        </p:nvPicPr>
        <p:blipFill>
          <a:blip r:embed="rId3" cstate="print"/>
          <a:srcRect r="3672" b="7863"/>
          <a:stretch>
            <a:fillRect/>
          </a:stretch>
        </p:blipFill>
        <p:spPr>
          <a:xfrm>
            <a:off x="2123728" y="2780928"/>
            <a:ext cx="5328592" cy="286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594928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00B050"/>
                </a:solidFill>
              </a:rPr>
              <a:t>©Βάλια Λουτριανάκη</a:t>
            </a:r>
          </a:p>
          <a:p>
            <a:endParaRPr lang="el-GR" dirty="0"/>
          </a:p>
        </p:txBody>
      </p:sp>
      <p:pic>
        <p:nvPicPr>
          <p:cNvPr id="6" name="Picture 5" descr="c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1635278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645024"/>
            <a:ext cx="19797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Δημοσιευμένο υλικό. Απαραίτητη η αναφορά του δημιουργού ως εξής: Λουτριανάκη, Β. (</a:t>
            </a:r>
            <a:r>
              <a:rPr lang="el-GR" sz="1100" b="1" dirty="0" smtClean="0"/>
              <a:t>2017). Δημόσια ομιλία. </a:t>
            </a:r>
            <a:r>
              <a:rPr lang="el-GR" sz="1100" b="1" dirty="0" smtClean="0"/>
              <a:t>Σημειώσεις </a:t>
            </a:r>
            <a:r>
              <a:rPr lang="el-GR" sz="1100" b="1" dirty="0" smtClean="0"/>
              <a:t>εργαστηρίου. Ρητορική Ομάδα Εκπαιδευτικών </a:t>
            </a:r>
            <a:r>
              <a:rPr lang="en-US" sz="1100" b="1" dirty="0" smtClean="0"/>
              <a:t> - </a:t>
            </a:r>
            <a:r>
              <a:rPr lang="el-GR" sz="1100" b="1" dirty="0" smtClean="0"/>
              <a:t>2017</a:t>
            </a:r>
            <a:r>
              <a:rPr lang="en-US" sz="1100" b="1" dirty="0" smtClean="0"/>
              <a:t>.</a:t>
            </a:r>
            <a:r>
              <a:rPr lang="el-GR" sz="1100" b="1" dirty="0" smtClean="0"/>
              <a:t> Ανακτήθηκε </a:t>
            </a:r>
            <a:r>
              <a:rPr lang="el-GR" sz="1100" b="1" dirty="0" smtClean="0"/>
              <a:t>από  «</a:t>
            </a:r>
            <a:r>
              <a:rPr lang="en-US" sz="1100" b="1" dirty="0" smtClean="0"/>
              <a:t>www.valialoutrianaki.com</a:t>
            </a:r>
            <a:r>
              <a:rPr lang="el-GR" sz="1100" b="1" dirty="0" smtClean="0"/>
              <a:t>».</a:t>
            </a:r>
            <a:endParaRPr lang="el-GR" sz="1100" b="1" dirty="0" smtClean="0"/>
          </a:p>
          <a:p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 ομιλητής ή εκείνος που θα τον συστήσει πρέπει να παρακαλέσει: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την απενεργοποίηση των κινητών</a:t>
            </a:r>
          </a:p>
          <a:p>
            <a:r>
              <a:rPr lang="el-GR" dirty="0" smtClean="0"/>
              <a:t>Για την αποφυγή κίνησης / αποχώρησης κατά τη διάρκεια της ομιλίας</a:t>
            </a:r>
          </a:p>
          <a:p>
            <a:r>
              <a:rPr lang="el-GR" dirty="0" smtClean="0"/>
              <a:t>Για αποφυγή συζητήσεων κατά την ομιλία</a:t>
            </a:r>
          </a:p>
          <a:p>
            <a:r>
              <a:rPr lang="el-GR" dirty="0" smtClean="0"/>
              <a:t>Για τη διατύπωση ερωτήσεων στο τέλος της ομιλίας ή για τη σημείωση ερωτήσεων σε χαρτί</a:t>
            </a:r>
          </a:p>
          <a:p>
            <a:r>
              <a:rPr lang="el-GR" dirty="0" smtClean="0"/>
              <a:t>Για ερωτήσεις και όχι τοποθετήσεις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/>
          </a:p>
          <a:p>
            <a:pPr algn="ctr">
              <a:buNone/>
            </a:pPr>
            <a:r>
              <a:rPr lang="el-GR" b="1" dirty="0" smtClean="0"/>
              <a:t>ΤΟ ΑΚΡΟΑΤΗΡΙΟ ΕΧΕΙ ΠΙΟ ΠΟΛΛΑ ΔΙΚΑΙΩΜΑΤΑ</a:t>
            </a:r>
            <a:endParaRPr lang="el-GR" b="1" dirty="0"/>
          </a:p>
        </p:txBody>
      </p:sp>
      <p:pic>
        <p:nvPicPr>
          <p:cNvPr id="4" name="Picture 3" descr="WP_20160410_009.jpg"/>
          <p:cNvPicPr>
            <a:picLocks noChangeAspect="1"/>
          </p:cNvPicPr>
          <p:nvPr/>
        </p:nvPicPr>
        <p:blipFill>
          <a:blip r:embed="rId3" cstate="print"/>
          <a:srcRect t="34616" r="6688" b="10840"/>
          <a:stretch>
            <a:fillRect/>
          </a:stretch>
        </p:blipFill>
        <p:spPr>
          <a:xfrm>
            <a:off x="179512" y="4049688"/>
            <a:ext cx="853244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ΤΟ ΑΚΡΟΑΤΗΡΙΟ ΕΧΕΙ ΠΙΟ ΠΟΛΛΑ ΔΙΚΑΙΩΜΑΤΑ:</a:t>
            </a:r>
            <a:br>
              <a:rPr lang="el-GR" b="1" dirty="0" smtClean="0">
                <a:solidFill>
                  <a:srgbClr val="C00000"/>
                </a:solidFill>
              </a:rPr>
            </a:b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dirty="0" smtClean="0"/>
              <a:t>Σεβασμός προβλεπόμενου χρόνου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Σεβασμός θέματος που έχει ανακοινωθεί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Σεβασμός επιπέδου ομιλίας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Σεβασμός ως προς την κατάλληλη προετοιμασία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Σεβασμός ως προς την αλληλεπίδραση και την επαφή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Σεβασμός ως προς την απάντηση σε ερωτήσεις</a:t>
            </a:r>
            <a:endParaRPr lang="el-GR" sz="2800" dirty="0"/>
          </a:p>
        </p:txBody>
      </p:sp>
      <p:pic>
        <p:nvPicPr>
          <p:cNvPr id="4" name="Picture 3" descr="WP_20160413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99699"/>
            <a:ext cx="4188342" cy="2358301"/>
          </a:xfrm>
          <a:prstGeom prst="rect">
            <a:avLst/>
          </a:prstGeom>
        </p:spPr>
      </p:pic>
      <p:pic>
        <p:nvPicPr>
          <p:cNvPr id="5" name="Picture 4" descr="WP_20160413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4504" y="4437112"/>
            <a:ext cx="4299496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692696"/>
            <a:ext cx="5977036" cy="532933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sz="2800" b="1" dirty="0" smtClean="0">
                <a:solidFill>
                  <a:schemeClr val="accent2"/>
                </a:solidFill>
              </a:rPr>
              <a:t>ΤΟ ΒΛΕΜΜΑ </a:t>
            </a:r>
            <a:r>
              <a:rPr lang="el-GR" sz="2800" dirty="0" smtClean="0">
                <a:solidFill>
                  <a:schemeClr val="accent2"/>
                </a:solidFill>
              </a:rPr>
              <a:t/>
            </a:r>
            <a:br>
              <a:rPr lang="el-GR" sz="2800" dirty="0" smtClean="0">
                <a:solidFill>
                  <a:schemeClr val="accent2"/>
                </a:solidFill>
              </a:rPr>
            </a:br>
            <a:r>
              <a:rPr lang="el-GR" sz="2800" b="1" dirty="0" smtClean="0">
                <a:solidFill>
                  <a:schemeClr val="accent2"/>
                </a:solidFill>
              </a:rPr>
              <a:t>Η οπτική επαφή ως επικοινωνία:</a:t>
            </a:r>
            <a:r>
              <a:rPr lang="el-GR" sz="2800" dirty="0" smtClean="0">
                <a:solidFill>
                  <a:schemeClr val="accent2"/>
                </a:solidFill>
              </a:rPr>
              <a:t/>
            </a:r>
            <a:br>
              <a:rPr lang="el-GR" sz="2800" dirty="0" smtClean="0">
                <a:solidFill>
                  <a:schemeClr val="accent2"/>
                </a:solidFill>
              </a:rPr>
            </a:br>
            <a:r>
              <a:rPr lang="el-GR" sz="2800" dirty="0" smtClean="0">
                <a:solidFill>
                  <a:schemeClr val="accent2"/>
                </a:solidFill>
              </a:rPr>
              <a:t/>
            </a:r>
            <a:br>
              <a:rPr lang="el-GR" sz="2800" dirty="0" smtClean="0">
                <a:solidFill>
                  <a:schemeClr val="accent2"/>
                </a:solidFill>
              </a:rPr>
            </a:br>
            <a:r>
              <a:rPr lang="el-GR" sz="2800" dirty="0" smtClean="0">
                <a:solidFill>
                  <a:schemeClr val="accent2"/>
                </a:solidFill>
              </a:rPr>
              <a:t>Με </a:t>
            </a:r>
            <a:r>
              <a:rPr lang="el-GR" sz="2800" b="1" dirty="0" smtClean="0">
                <a:solidFill>
                  <a:schemeClr val="accent2"/>
                </a:solidFill>
              </a:rPr>
              <a:t>ενδιαφέρει</a:t>
            </a:r>
            <a:r>
              <a:rPr lang="el-GR" sz="2800" dirty="0" smtClean="0">
                <a:solidFill>
                  <a:schemeClr val="accent2"/>
                </a:solidFill>
              </a:rPr>
              <a:t> το κοινό μου</a:t>
            </a:r>
            <a:br>
              <a:rPr lang="el-GR" sz="2800" dirty="0" smtClean="0">
                <a:solidFill>
                  <a:schemeClr val="accent2"/>
                </a:solidFill>
              </a:rPr>
            </a:br>
            <a:r>
              <a:rPr lang="el-GR" sz="2800" b="1" dirty="0" smtClean="0">
                <a:solidFill>
                  <a:schemeClr val="accent2"/>
                </a:solidFill>
              </a:rPr>
              <a:t>Πιστεύω</a:t>
            </a:r>
            <a:r>
              <a:rPr lang="el-GR" sz="2800" dirty="0" smtClean="0">
                <a:solidFill>
                  <a:schemeClr val="accent2"/>
                </a:solidFill>
              </a:rPr>
              <a:t> σε αυτό που λέω</a:t>
            </a:r>
            <a:br>
              <a:rPr lang="el-GR" sz="2800" dirty="0" smtClean="0">
                <a:solidFill>
                  <a:schemeClr val="accent2"/>
                </a:solidFill>
              </a:rPr>
            </a:br>
            <a:r>
              <a:rPr lang="el-GR" sz="2800" b="1" dirty="0" smtClean="0">
                <a:solidFill>
                  <a:schemeClr val="accent2"/>
                </a:solidFill>
              </a:rPr>
              <a:t>Αντλώ ενέργεια </a:t>
            </a:r>
            <a:r>
              <a:rPr lang="el-GR" sz="2800" dirty="0" smtClean="0">
                <a:solidFill>
                  <a:schemeClr val="accent2"/>
                </a:solidFill>
              </a:rPr>
              <a:t>από το κοινό μου </a:t>
            </a:r>
            <a:br>
              <a:rPr lang="el-GR" sz="2800" dirty="0" smtClean="0">
                <a:solidFill>
                  <a:schemeClr val="accent2"/>
                </a:solidFill>
              </a:rPr>
            </a:br>
            <a:r>
              <a:rPr lang="el-GR" sz="2800" dirty="0" smtClean="0">
                <a:solidFill>
                  <a:schemeClr val="accent2"/>
                </a:solidFill>
              </a:rPr>
              <a:t>  και τη </a:t>
            </a:r>
            <a:r>
              <a:rPr lang="el-GR" sz="2800" b="1" dirty="0" smtClean="0">
                <a:solidFill>
                  <a:schemeClr val="accent2"/>
                </a:solidFill>
              </a:rPr>
              <a:t>μεταδίδω</a:t>
            </a:r>
            <a:r>
              <a:rPr lang="el-GR" sz="2800" dirty="0" smtClean="0">
                <a:solidFill>
                  <a:schemeClr val="accent2"/>
                </a:solidFill>
              </a:rPr>
              <a:t> σε αυτό</a:t>
            </a:r>
            <a:br>
              <a:rPr lang="el-GR" sz="2800" dirty="0" smtClean="0">
                <a:solidFill>
                  <a:schemeClr val="accent2"/>
                </a:solidFill>
              </a:rPr>
            </a:br>
            <a:r>
              <a:rPr lang="el-GR" sz="2800" b="1" dirty="0" smtClean="0">
                <a:solidFill>
                  <a:schemeClr val="accent2"/>
                </a:solidFill>
              </a:rPr>
              <a:t>Μιμούμαι το ηλιοτρόπιο 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l-GR" sz="2800" dirty="0" smtClean="0">
                <a:solidFill>
                  <a:schemeClr val="accent2"/>
                </a:solidFill>
              </a:rPr>
              <a:t>ελκύομαι από τη </a:t>
            </a: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l-GR" sz="2800" dirty="0" smtClean="0">
                <a:solidFill>
                  <a:schemeClr val="accent2"/>
                </a:solidFill>
              </a:rPr>
              <a:t>θετική ενέργεια </a:t>
            </a:r>
            <a:r>
              <a:rPr lang="en-US" sz="2800" dirty="0" smtClean="0">
                <a:solidFill>
                  <a:schemeClr val="accent2"/>
                </a:solidFill>
              </a:rPr>
              <a:t>-</a:t>
            </a:r>
            <a:r>
              <a:rPr lang="el-GR" sz="2800" dirty="0" smtClean="0">
                <a:solidFill>
                  <a:schemeClr val="accent2"/>
                </a:solidFill>
              </a:rPr>
              <a:t> διάθεση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  <a:r>
              <a:rPr lang="el-GR" sz="2800" dirty="0" smtClean="0">
                <a:solidFill>
                  <a:schemeClr val="accent2"/>
                </a:solidFill>
              </a:rPr>
              <a:t/>
            </a:r>
            <a:br>
              <a:rPr lang="el-GR" sz="2800" dirty="0" smtClean="0">
                <a:solidFill>
                  <a:schemeClr val="accent2"/>
                </a:solidFill>
              </a:rPr>
            </a:br>
            <a:r>
              <a:rPr lang="el-GR" sz="2800" b="1" i="1" dirty="0" smtClean="0">
                <a:solidFill>
                  <a:schemeClr val="accent2"/>
                </a:solidFill>
              </a:rPr>
              <a:t>Το χιούμορ αντικαθιστά το θυμό</a:t>
            </a:r>
            <a:br>
              <a:rPr lang="el-GR" sz="2800" b="1" i="1" dirty="0" smtClean="0">
                <a:solidFill>
                  <a:schemeClr val="accent2"/>
                </a:solidFill>
              </a:rPr>
            </a:br>
            <a:r>
              <a:rPr lang="el-GR" sz="2800" b="1" i="1" dirty="0">
                <a:solidFill>
                  <a:schemeClr val="accent2"/>
                </a:solidFill>
              </a:rPr>
              <a:t/>
            </a:r>
            <a:br>
              <a:rPr lang="el-GR" sz="2800" b="1" i="1" dirty="0">
                <a:solidFill>
                  <a:schemeClr val="accent2"/>
                </a:solidFill>
              </a:rPr>
            </a:br>
            <a:r>
              <a:rPr lang="el-GR" sz="2800" b="1" i="1" dirty="0" smtClean="0">
                <a:solidFill>
                  <a:schemeClr val="accent2"/>
                </a:solidFill>
              </a:rPr>
              <a:t>(Ελένη Καλλία)</a:t>
            </a:r>
          </a:p>
        </p:txBody>
      </p:sp>
      <p:pic>
        <p:nvPicPr>
          <p:cNvPr id="4" name="Picture 3" descr="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9117" y="2276872"/>
            <a:ext cx="2964883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C00000"/>
                </a:solidFill>
              </a:rPr>
              <a:t>Ο χορός του </a:t>
            </a:r>
            <a:r>
              <a:rPr lang="en-US" b="1" dirty="0" smtClean="0">
                <a:solidFill>
                  <a:srgbClr val="C00000"/>
                </a:solidFill>
              </a:rPr>
              <a:t>TANGO</a:t>
            </a:r>
            <a:endParaRPr lang="el-GR" b="1" dirty="0" smtClean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201"/>
            <a:ext cx="5626968" cy="319695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Tx/>
              <a:buNone/>
            </a:pPr>
            <a:r>
              <a:rPr lang="el-GR" sz="2800" b="1" dirty="0" smtClean="0"/>
              <a:t>Ο ομιλητής: </a:t>
            </a:r>
            <a:r>
              <a:rPr lang="el-GR" sz="2800" dirty="0" smtClean="0"/>
              <a:t>καβαλιέρος</a:t>
            </a:r>
          </a:p>
          <a:p>
            <a:pPr eaLnBrk="1" hangingPunct="1">
              <a:buFontTx/>
              <a:buNone/>
            </a:pPr>
            <a:endParaRPr lang="el-GR" sz="2800" b="1" dirty="0" smtClean="0"/>
          </a:p>
          <a:p>
            <a:pPr eaLnBrk="1" hangingPunct="1">
              <a:buFontTx/>
              <a:buNone/>
            </a:pPr>
            <a:r>
              <a:rPr lang="el-GR" sz="2800" b="1" dirty="0" smtClean="0"/>
              <a:t>Απαραίτητα: </a:t>
            </a:r>
            <a:r>
              <a:rPr lang="el-GR" sz="2800" dirty="0" smtClean="0"/>
              <a:t>	</a:t>
            </a:r>
          </a:p>
          <a:p>
            <a:r>
              <a:rPr lang="el-GR" sz="2800" dirty="0" smtClean="0"/>
              <a:t>συγχρονισμός</a:t>
            </a:r>
          </a:p>
          <a:p>
            <a:r>
              <a:rPr lang="el-GR" sz="2800" dirty="0" smtClean="0"/>
              <a:t>παλμός			</a:t>
            </a:r>
          </a:p>
          <a:p>
            <a:r>
              <a:rPr lang="el-GR" sz="2800" dirty="0" smtClean="0"/>
              <a:t>διαθεσιμότητα </a:t>
            </a:r>
          </a:p>
          <a:p>
            <a:r>
              <a:rPr lang="el-GR" sz="2800" dirty="0" smtClean="0"/>
              <a:t>καλός ακροατής</a:t>
            </a:r>
          </a:p>
          <a:p>
            <a:r>
              <a:rPr lang="el-GR" sz="2800" dirty="0" smtClean="0"/>
              <a:t>αμοιβαιότητα	</a:t>
            </a:r>
          </a:p>
          <a:p>
            <a:r>
              <a:rPr lang="el-GR" sz="2800" dirty="0" smtClean="0"/>
              <a:t>τακτική εξάσκηση</a:t>
            </a:r>
          </a:p>
          <a:p>
            <a:endParaRPr lang="el-GR" sz="2800" dirty="0"/>
          </a:p>
          <a:p>
            <a:pPr>
              <a:buNone/>
            </a:pPr>
            <a:r>
              <a:rPr lang="el-GR" sz="2800" i="1" dirty="0" smtClean="0"/>
              <a:t>(Ελένη Καλλία)</a:t>
            </a:r>
          </a:p>
          <a:p>
            <a:pPr eaLnBrk="1" hangingPunct="1">
              <a:buFontTx/>
              <a:buNone/>
            </a:pPr>
            <a:endParaRPr lang="el-GR" dirty="0" smtClean="0"/>
          </a:p>
        </p:txBody>
      </p:sp>
      <p:pic>
        <p:nvPicPr>
          <p:cNvPr id="4" name="Picture 3" descr="φαντασια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556792"/>
            <a:ext cx="4572000" cy="3518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>
                <a:solidFill>
                  <a:srgbClr val="C00000"/>
                </a:solidFill>
              </a:rPr>
              <a:t>ΤΟ ΤΡΙΠΛΟ ΦΥΛΑΧΤΟ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4104456" cy="4525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Α.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Σωματική χαλάρωση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Β.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Πνευματική εγρήγορση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Γ.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Ψυχική ταπεινοσύνη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στόχος είναι να μοιραστώ και να επιτύχω την επικοινωνία, μέσα από μια ευχάριστη διαδικασία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l-GR" sz="2800" i="1" dirty="0" smtClean="0">
                <a:solidFill>
                  <a:schemeClr val="accent1">
                    <a:lumMod val="50000"/>
                  </a:schemeClr>
                </a:solidFill>
              </a:rPr>
              <a:t>(Ελένη Καλλία)</a:t>
            </a:r>
          </a:p>
        </p:txBody>
      </p:sp>
      <p:pic>
        <p:nvPicPr>
          <p:cNvPr id="4" name="Picture 3" descr="e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375" y="2060848"/>
            <a:ext cx="46196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`</a:t>
            </a:r>
            <a:endParaRPr lang="el-GR" dirty="0"/>
          </a:p>
        </p:txBody>
      </p:sp>
      <p:pic>
        <p:nvPicPr>
          <p:cNvPr id="1026" name="Picture 2" descr="C:\Program Files (x86)\Microsoft Office\MEDIA\CAGCAT10\j0216588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3168352" cy="35589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5661248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Ας σκεφτούμε τι κάνουμε για να προετοιμάσουμε ένα πάρτυ στο σπίτι μας! Πώς τακτοποιούμε τον χώρο, πώς επιλέγουμε τα φαγητά, τη μουσική, τη διακόσμηση... Τι θέλουμε να πετύχουμε;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1" name="Picture 3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1760" y="620688"/>
            <a:ext cx="4246478" cy="42506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Την ημέρα του πάρτυ πώς υποδεχόμαστε τους καλεσμένους μας; Πώς προσπαθούμε να τους κάνουμε να περάσουν καλά και να μη βαρεθούν; Πώς τους αποχαιρετούμε στο τέλος; Τι αίσθηση θέλουμε να πάρουν μαζί τους φεύγοντας;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/>
              <a:t>Κάπως έτσι είναι καλό να λειτουργούμε και ως δημόσιοι ομιλητές...</a:t>
            </a:r>
            <a:endParaRPr lang="el-GR" b="1" dirty="0"/>
          </a:p>
        </p:txBody>
      </p:sp>
      <p:pic>
        <p:nvPicPr>
          <p:cNvPr id="4" name="Picture 3" descr="paihnidia logou kai skep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5004048" cy="33549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</a:t>
            </a:r>
            <a:r>
              <a:rPr lang="el-GR" b="1" dirty="0" smtClean="0"/>
              <a:t>Ζεστό / οικείο καλωσόρισμα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Είσοδος</a:t>
            </a:r>
          </a:p>
          <a:p>
            <a:r>
              <a:rPr lang="el-GR" dirty="0" smtClean="0"/>
              <a:t>Αυτοπαρουσίαση</a:t>
            </a:r>
          </a:p>
          <a:p>
            <a:r>
              <a:rPr lang="el-GR" dirty="0" smtClean="0"/>
              <a:t>Θέση σε σχέση με το κοινό</a:t>
            </a:r>
            <a:endParaRPr lang="el-GR" dirty="0"/>
          </a:p>
        </p:txBody>
      </p:sp>
      <p:pic>
        <p:nvPicPr>
          <p:cNvPr id="5" name="Picture 4" descr="public speaking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957146"/>
            <a:ext cx="3642897" cy="2424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2. «Φυσική» ροή λόγου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«Όλα στη θέση τους»</a:t>
            </a:r>
          </a:p>
          <a:p>
            <a:r>
              <a:rPr lang="el-GR" dirty="0" smtClean="0"/>
              <a:t>Διευκολύνω με κάθε τρόπο την παρακολούθηση</a:t>
            </a:r>
          </a:p>
          <a:p>
            <a:r>
              <a:rPr lang="el-GR" dirty="0" smtClean="0"/>
              <a:t>Αποφεύγω τις παρενθέσεις / τα άλματα </a:t>
            </a:r>
            <a:endParaRPr lang="el-GR" dirty="0"/>
          </a:p>
        </p:txBody>
      </p:sp>
      <p:pic>
        <p:nvPicPr>
          <p:cNvPr id="4" name="Picture 3" descr="public speak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288536"/>
            <a:ext cx="3657600" cy="2569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4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3. Λόγος με αισθητική και αισθήσεις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29928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Λέξεις που «αγγίζουν»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Εικόνες που «ξυπνούν» τις αισθήσεις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Γοητεία ρήτορα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Πρωτοτυπία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Ευρήματα που κεντρίζουν το ενδιαφέρον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Χιούμορ</a:t>
            </a:r>
            <a:endParaRPr lang="el-GR" dirty="0"/>
          </a:p>
        </p:txBody>
      </p:sp>
      <p:pic>
        <p:nvPicPr>
          <p:cNvPr id="5" name="Picture 4" descr="WP_20150616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293096"/>
            <a:ext cx="455526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4. Αυθεντικότητα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l-GR" dirty="0" smtClean="0"/>
              <a:t>«Πόσο πολύ θέλω / πιστεύω / γνωρίζω καλά αυτά που λέω;»</a:t>
            </a:r>
          </a:p>
          <a:p>
            <a:r>
              <a:rPr lang="el-GR" dirty="0" smtClean="0"/>
              <a:t>Ποιότητα ιδεών</a:t>
            </a:r>
          </a:p>
          <a:p>
            <a:r>
              <a:rPr lang="el-GR" dirty="0" smtClean="0"/>
              <a:t>Ειλικρίνεια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3" descr="paihnidia logou kai skep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7868" y="1556792"/>
            <a:ext cx="4296131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5. Προετοιμασία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Ποιος μιλάει; Σε ποιον; Με ποιον σκοπό;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Ενημέρωση πολύπλευρη και σε βάθος</a:t>
            </a:r>
          </a:p>
          <a:p>
            <a:r>
              <a:rPr lang="el-GR" dirty="0" smtClean="0"/>
              <a:t>Καλή σωματική κατάσταση και προσεγμένη εμφάνιση</a:t>
            </a:r>
          </a:p>
          <a:p>
            <a:r>
              <a:rPr lang="el-GR" dirty="0" smtClean="0"/>
              <a:t>Πρόβες – απομνημόνευση</a:t>
            </a:r>
          </a:p>
          <a:p>
            <a:r>
              <a:rPr lang="el-GR" dirty="0" smtClean="0"/>
              <a:t>Ιδιαίτερη προσοχή στην αρχή και στο τέλος</a:t>
            </a:r>
            <a:endParaRPr lang="el-GR" dirty="0"/>
          </a:p>
        </p:txBody>
      </p:sp>
      <p:sp>
        <p:nvSpPr>
          <p:cNvPr id="6" name="Isosceles Triangle 5"/>
          <p:cNvSpPr/>
          <p:nvPr/>
        </p:nvSpPr>
        <p:spPr>
          <a:xfrm>
            <a:off x="3563888" y="2420888"/>
            <a:ext cx="2088232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418</Words>
  <Application>Microsoft Office PowerPoint</Application>
  <PresentationFormat>On-screen Show (4:3)</PresentationFormat>
  <Paragraphs>84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Δημόσια ομιλία</vt:lpstr>
      <vt:lpstr>`</vt:lpstr>
      <vt:lpstr>Slide 3</vt:lpstr>
      <vt:lpstr>Slide 4</vt:lpstr>
      <vt:lpstr>1. Ζεστό / οικείο καλωσόρισμα</vt:lpstr>
      <vt:lpstr>2. «Φυσική» ροή λόγου</vt:lpstr>
      <vt:lpstr>3. Λόγος με αισθητική και αισθήσεις</vt:lpstr>
      <vt:lpstr>4. Αυθεντικότητα</vt:lpstr>
      <vt:lpstr>5. Προετοιμασία</vt:lpstr>
      <vt:lpstr>Ο ομιλητής ή εκείνος που θα τον συστήσει πρέπει να παρακαλέσει:</vt:lpstr>
      <vt:lpstr>Slide 11</vt:lpstr>
      <vt:lpstr>ΤΟ ΑΚΡΟΑΤΗΡΙΟ ΕΧΕΙ ΠΙΟ ΠΟΛΛΑ ΔΙΚΑΙΩΜΑΤΑ: </vt:lpstr>
      <vt:lpstr>ΤΟ ΒΛΕΜΜΑ  Η οπτική επαφή ως επικοινωνία:  Με ενδιαφέρει το κοινό μου Πιστεύω σε αυτό που λέω Αντλώ ενέργεια από το κοινό μου    και τη μεταδίδω σε αυτό Μιμούμαι το ηλιοτρόπιο (ελκύομαι από τη    θετική ενέργεια - διάθεση) Το χιούμορ αντικαθιστά το θυμό  (Ελένη Καλλία)</vt:lpstr>
      <vt:lpstr>Ο χορός του TANGO</vt:lpstr>
      <vt:lpstr>ΤΟ ΤΡΙΠΛΟ ΦΥΛΑΧΤΟ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Δημόσια ομιλία</dc:title>
  <dc:creator>Βάλια</dc:creator>
  <cp:lastModifiedBy>Βάλια</cp:lastModifiedBy>
  <cp:revision>4</cp:revision>
  <dcterms:created xsi:type="dcterms:W3CDTF">2017-09-22T05:14:52Z</dcterms:created>
  <dcterms:modified xsi:type="dcterms:W3CDTF">2017-11-20T08:22:37Z</dcterms:modified>
</cp:coreProperties>
</file>